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4"/>
  </p:sldMasterIdLst>
  <p:notesMasterIdLst>
    <p:notesMasterId r:id="rId20"/>
  </p:notesMasterIdLst>
  <p:handoutMasterIdLst>
    <p:handoutMasterId r:id="rId21"/>
  </p:handoutMasterIdLst>
  <p:sldIdLst>
    <p:sldId id="291" r:id="rId5"/>
    <p:sldId id="274" r:id="rId6"/>
    <p:sldId id="278" r:id="rId7"/>
    <p:sldId id="279" r:id="rId8"/>
    <p:sldId id="285" r:id="rId9"/>
    <p:sldId id="286" r:id="rId10"/>
    <p:sldId id="287" r:id="rId11"/>
    <p:sldId id="280" r:id="rId12"/>
    <p:sldId id="281" r:id="rId13"/>
    <p:sldId id="284" r:id="rId14"/>
    <p:sldId id="282" r:id="rId15"/>
    <p:sldId id="283" r:id="rId16"/>
    <p:sldId id="288" r:id="rId17"/>
    <p:sldId id="289" r:id="rId18"/>
    <p:sldId id="290" r:id="rId19"/>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8C7412F-2373-4C55-B1BD-8EA96F708003}" type="datetimeFigureOut">
              <a:rPr lang="nl-NL" smtClean="0"/>
              <a:t>30-10-2018</a:t>
            </a:fld>
            <a:endParaRPr lang="nl-NL"/>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A8EB057-32FB-446A-89D4-D02A7B418AF2}" type="slidenum">
              <a:rPr lang="nl-NL" smtClean="0"/>
              <a:t>‹nr.›</a:t>
            </a:fld>
            <a:endParaRPr lang="nl-NL"/>
          </a:p>
        </p:txBody>
      </p:sp>
    </p:spTree>
    <p:extLst>
      <p:ext uri="{BB962C8B-B14F-4D97-AF65-F5344CB8AC3E}">
        <p14:creationId xmlns:p14="http://schemas.microsoft.com/office/powerpoint/2010/main" val="342037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5B4ECC5-6B5C-49EA-9CB7-2EB9C742406C}" type="datetimeFigureOut">
              <a:rPr lang="nl-NL" smtClean="0"/>
              <a:t>30-10-2018</a:t>
            </a:fld>
            <a:endParaRPr lang="nl-NL"/>
          </a:p>
        </p:txBody>
      </p:sp>
      <p:sp>
        <p:nvSpPr>
          <p:cNvPr id="4" name="Tijdelijke aanduiding voor dia-afbeelding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96C7BFE-FE41-4138-927B-2FA7289682AA}" type="slidenum">
              <a:rPr lang="nl-NL" smtClean="0"/>
              <a:t>‹nr.›</a:t>
            </a:fld>
            <a:endParaRPr lang="nl-NL"/>
          </a:p>
        </p:txBody>
      </p:sp>
    </p:spTree>
    <p:extLst>
      <p:ext uri="{BB962C8B-B14F-4D97-AF65-F5344CB8AC3E}">
        <p14:creationId xmlns:p14="http://schemas.microsoft.com/office/powerpoint/2010/main" val="695006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eerste</a:t>
            </a:r>
            <a:r>
              <a:rPr lang="nl-NL" baseline="0" dirty="0" smtClean="0"/>
              <a:t> vraag klassikaal stellen en verschillende studenten laten antwoorden. Studenten 20 minuten met de vragen laten werken.</a:t>
            </a:r>
          </a:p>
        </p:txBody>
      </p:sp>
      <p:sp>
        <p:nvSpPr>
          <p:cNvPr id="4" name="Tijdelijke aanduiding voor dianummer 3"/>
          <p:cNvSpPr>
            <a:spLocks noGrp="1"/>
          </p:cNvSpPr>
          <p:nvPr>
            <p:ph type="sldNum" sz="quarter" idx="10"/>
          </p:nvPr>
        </p:nvSpPr>
        <p:spPr/>
        <p:txBody>
          <a:bodyPr/>
          <a:lstStyle/>
          <a:p>
            <a:fld id="{396C7BFE-FE41-4138-927B-2FA7289682AA}" type="slidenum">
              <a:rPr lang="nl-NL" smtClean="0"/>
              <a:t>3</a:t>
            </a:fld>
            <a:endParaRPr lang="nl-NL"/>
          </a:p>
        </p:txBody>
      </p:sp>
    </p:spTree>
    <p:extLst>
      <p:ext uri="{BB962C8B-B14F-4D97-AF65-F5344CB8AC3E}">
        <p14:creationId xmlns:p14="http://schemas.microsoft.com/office/powerpoint/2010/main" val="4290968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Heeft een groep van 100 personen veel paraplu’s omhoog, dan blijven de personen</a:t>
            </a:r>
            <a:r>
              <a:rPr lang="nl-NL" baseline="0" dirty="0" smtClean="0"/>
              <a:t> die geen paraplu’s hebben ook droog (niet besmet). Hebben er meer mensen geen paraplu’s mee, dan worden er toch personen nat (ziek)</a:t>
            </a:r>
            <a:endParaRPr lang="nl-NL" dirty="0"/>
          </a:p>
        </p:txBody>
      </p:sp>
      <p:sp>
        <p:nvSpPr>
          <p:cNvPr id="4" name="Tijdelijke aanduiding voor dianummer 3"/>
          <p:cNvSpPr>
            <a:spLocks noGrp="1"/>
          </p:cNvSpPr>
          <p:nvPr>
            <p:ph type="sldNum" sz="quarter" idx="10"/>
          </p:nvPr>
        </p:nvSpPr>
        <p:spPr/>
        <p:txBody>
          <a:bodyPr/>
          <a:lstStyle/>
          <a:p>
            <a:fld id="{396C7BFE-FE41-4138-927B-2FA7289682AA}" type="slidenum">
              <a:rPr lang="nl-NL" smtClean="0"/>
              <a:t>9</a:t>
            </a:fld>
            <a:endParaRPr lang="nl-NL"/>
          </a:p>
        </p:txBody>
      </p:sp>
    </p:spTree>
    <p:extLst>
      <p:ext uri="{BB962C8B-B14F-4D97-AF65-F5344CB8AC3E}">
        <p14:creationId xmlns:p14="http://schemas.microsoft.com/office/powerpoint/2010/main" val="3684045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Wanneer een</a:t>
            </a:r>
            <a:r>
              <a:rPr lang="nl-NL" baseline="0" dirty="0" smtClean="0"/>
              <a:t> dier een ziekte heeft doorlopen, heeft het antilichamen in het lichaam zitten. Door bloedonderzoek kun je zien dat het dier ziek is geweest. Als het vaccin dezelfde antilichamen achterlaat, dan weet je niet of het dier ziek is geweest of het dier is ingeënt. Dit mag niet, omdat de overheid snel een ziekdier willen herkennen en elimineren! Voorbeeld is de mond- en klauwzeer bij runderen.</a:t>
            </a:r>
            <a:endParaRPr lang="nl-NL" dirty="0"/>
          </a:p>
        </p:txBody>
      </p:sp>
      <p:sp>
        <p:nvSpPr>
          <p:cNvPr id="4" name="Tijdelijke aanduiding voor dianummer 3"/>
          <p:cNvSpPr>
            <a:spLocks noGrp="1"/>
          </p:cNvSpPr>
          <p:nvPr>
            <p:ph type="sldNum" sz="quarter" idx="10"/>
          </p:nvPr>
        </p:nvSpPr>
        <p:spPr/>
        <p:txBody>
          <a:bodyPr/>
          <a:lstStyle/>
          <a:p>
            <a:fld id="{396C7BFE-FE41-4138-927B-2FA7289682AA}" type="slidenum">
              <a:rPr lang="nl-NL" smtClean="0"/>
              <a:t>10</a:t>
            </a:fld>
            <a:endParaRPr lang="nl-NL"/>
          </a:p>
        </p:txBody>
      </p:sp>
    </p:spTree>
    <p:extLst>
      <p:ext uri="{BB962C8B-B14F-4D97-AF65-F5344CB8AC3E}">
        <p14:creationId xmlns:p14="http://schemas.microsoft.com/office/powerpoint/2010/main" val="562423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96C7BFE-FE41-4138-927B-2FA7289682AA}" type="slidenum">
              <a:rPr lang="nl-NL" smtClean="0"/>
              <a:t>11</a:t>
            </a:fld>
            <a:endParaRPr lang="nl-NL"/>
          </a:p>
        </p:txBody>
      </p:sp>
    </p:spTree>
    <p:extLst>
      <p:ext uri="{BB962C8B-B14F-4D97-AF65-F5344CB8AC3E}">
        <p14:creationId xmlns:p14="http://schemas.microsoft.com/office/powerpoint/2010/main" val="2340648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Om bij dode vaccins dezelfde</a:t>
            </a:r>
            <a:r>
              <a:rPr lang="nl-NL" baseline="0" dirty="0" smtClean="0"/>
              <a:t> immuniteit te krijgen als bij levende vaccins worden stoffen in een vaccin gestopt. Deze stoffen geven bijwerkingen. Voorbeeld van bijwerking is spuitplek (de plaats waar er geïnjecteerd is wordt dik)</a:t>
            </a:r>
            <a:endParaRPr lang="nl-NL" dirty="0"/>
          </a:p>
        </p:txBody>
      </p:sp>
      <p:sp>
        <p:nvSpPr>
          <p:cNvPr id="4" name="Tijdelijke aanduiding voor dianummer 3"/>
          <p:cNvSpPr>
            <a:spLocks noGrp="1"/>
          </p:cNvSpPr>
          <p:nvPr>
            <p:ph type="sldNum" sz="quarter" idx="10"/>
          </p:nvPr>
        </p:nvSpPr>
        <p:spPr/>
        <p:txBody>
          <a:bodyPr/>
          <a:lstStyle/>
          <a:p>
            <a:fld id="{396C7BFE-FE41-4138-927B-2FA7289682AA}" type="slidenum">
              <a:rPr lang="nl-NL" smtClean="0"/>
              <a:t>12</a:t>
            </a:fld>
            <a:endParaRPr lang="nl-NL"/>
          </a:p>
        </p:txBody>
      </p:sp>
    </p:spTree>
    <p:extLst>
      <p:ext uri="{BB962C8B-B14F-4D97-AF65-F5344CB8AC3E}">
        <p14:creationId xmlns:p14="http://schemas.microsoft.com/office/powerpoint/2010/main" val="6793650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dirty="0"/>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dirty="0"/>
          </a:p>
        </p:txBody>
      </p:sp>
      <p:sp>
        <p:nvSpPr>
          <p:cNvPr id="4" name="Tijdelijke aanduiding voor datum 3"/>
          <p:cNvSpPr>
            <a:spLocks noGrp="1"/>
          </p:cNvSpPr>
          <p:nvPr>
            <p:ph type="dt" sz="half" idx="10"/>
          </p:nvPr>
        </p:nvSpPr>
        <p:spPr>
          <a:noFill/>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30400651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14282653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43676" y="365125"/>
            <a:ext cx="1971675"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28651" y="365125"/>
            <a:ext cx="5800725"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423201413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angepaste indeling">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58339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1pPr marL="171450" indent="-171450">
              <a:buFontTx/>
              <a:buBlip>
                <a:blip r:embed="rId3"/>
              </a:buBlip>
              <a:defRPr/>
            </a:lvl1pPr>
            <a:lvl2pPr marL="514350" indent="-171450">
              <a:buFontTx/>
              <a:buBlip>
                <a:blip r:embed="rId3"/>
              </a:buBlip>
              <a:defRPr/>
            </a:lvl2pPr>
            <a:lvl3pPr marL="857250" indent="-171450">
              <a:buFontTx/>
              <a:buBlip>
                <a:blip r:embed="rId3"/>
              </a:buBlip>
              <a:defRPr/>
            </a:lvl3pPr>
            <a:lvl4pPr marL="1200150" indent="-171450">
              <a:buFontTx/>
              <a:buBlip>
                <a:blip r:embed="rId3"/>
              </a:buBlip>
              <a:defRPr/>
            </a:lvl4pPr>
            <a:lvl5pPr marL="1543050" indent="-171450">
              <a:buFontTx/>
              <a:buBlip>
                <a:blip r:embed="rId3"/>
              </a:buBlip>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19020961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41"/>
            <a:ext cx="7886700" cy="2852737"/>
          </a:xfrm>
        </p:spPr>
        <p:txBody>
          <a:bodyPr anchor="b">
            <a:normAutofit/>
          </a:bodyPr>
          <a:lstStyle>
            <a:lvl1pPr>
              <a:defRPr sz="2700" b="1">
                <a:solidFill>
                  <a:schemeClr val="accent6">
                    <a:lumMod val="75000"/>
                  </a:schemeClr>
                </a:solidFill>
                <a:latin typeface="Arial" panose="020B0604020202020204" pitchFamily="34" charset="0"/>
                <a:cs typeface="Arial" panose="020B0604020202020204"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12228496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28650" y="1825625"/>
            <a:ext cx="3886200" cy="4351338"/>
          </a:xfrm>
        </p:spPr>
        <p:txBody>
          <a:bodyPr/>
          <a:lstStyle>
            <a:lvl2pPr marL="514350" indent="-171450">
              <a:buFont typeface="Wingdings" panose="05000000000000000000" pitchFamily="2" charset="2"/>
              <a:buChar char="Ø"/>
              <a:defRPr/>
            </a:lvl2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629150" y="1825625"/>
            <a:ext cx="38862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7755DF5-B5F2-48D3-B3AF-935F56C9CC76}" type="datetimeFigureOut">
              <a:rPr lang="nl-NL" smtClean="0"/>
              <a:t>30-10-2018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26714482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29841" y="365128"/>
            <a:ext cx="78867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modelstijlen te bewerken</a:t>
            </a:r>
          </a:p>
        </p:txBody>
      </p:sp>
      <p:sp>
        <p:nvSpPr>
          <p:cNvPr id="4" name="Tijdelijke aanduiding voor inhoud 3"/>
          <p:cNvSpPr>
            <a:spLocks noGrp="1"/>
          </p:cNvSpPr>
          <p:nvPr>
            <p:ph sz="half" idx="2"/>
          </p:nvPr>
        </p:nvSpPr>
        <p:spPr>
          <a:xfrm>
            <a:off x="629842" y="2505075"/>
            <a:ext cx="3868340"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modelstijlen te bewerken</a:t>
            </a:r>
          </a:p>
        </p:txBody>
      </p:sp>
      <p:sp>
        <p:nvSpPr>
          <p:cNvPr id="6" name="Tijdelijke aanduiding voor inhoud 5"/>
          <p:cNvSpPr>
            <a:spLocks noGrp="1"/>
          </p:cNvSpPr>
          <p:nvPr>
            <p:ph sz="quarter" idx="4"/>
          </p:nvPr>
        </p:nvSpPr>
        <p:spPr>
          <a:xfrm>
            <a:off x="4629151" y="2505075"/>
            <a:ext cx="3887391"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7755DF5-B5F2-48D3-B3AF-935F56C9CC76}" type="datetimeFigureOut">
              <a:rPr lang="nl-NL" smtClean="0"/>
              <a:t>30-10-2018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235456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7755DF5-B5F2-48D3-B3AF-935F56C9CC76}" type="datetimeFigureOut">
              <a:rPr lang="nl-NL" smtClean="0"/>
              <a:t>30-10-2018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31240824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Leeg">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7755DF5-B5F2-48D3-B3AF-935F56C9CC76}" type="datetimeFigureOut">
              <a:rPr lang="nl-NL" smtClean="0"/>
              <a:t>30-10-2018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D538254-82D6-4935-B4FF-A648D9F43BC2}" type="slidenum">
              <a:rPr lang="nl-NL" smtClean="0"/>
              <a:t>‹nr.›</a:t>
            </a:fld>
            <a:endParaRPr lang="nl-NL"/>
          </a:p>
        </p:txBody>
      </p:sp>
      <p:sp>
        <p:nvSpPr>
          <p:cNvPr id="6" name="Tijdelijke aanduiding voor tekst 5"/>
          <p:cNvSpPr>
            <a:spLocks noGrp="1"/>
          </p:cNvSpPr>
          <p:nvPr>
            <p:ph type="body" sz="quarter" idx="13"/>
          </p:nvPr>
        </p:nvSpPr>
        <p:spPr>
          <a:xfrm>
            <a:off x="778670" y="989014"/>
            <a:ext cx="7561660" cy="4941887"/>
          </a:xfrm>
          <a:noFill/>
        </p:spPr>
        <p:txBody>
          <a:bodyPr>
            <a:normAutofit/>
          </a:bodyPr>
          <a:lstStyle>
            <a:lvl1pPr marL="0" indent="0">
              <a:buNone/>
              <a:defRPr sz="4500" b="1">
                <a:latin typeface="Arial" panose="020B0604020202020204" pitchFamily="34" charset="0"/>
                <a:cs typeface="Arial" panose="020B0604020202020204" pitchFamily="34" charset="0"/>
              </a:defRPr>
            </a:lvl1pPr>
          </a:lstStyle>
          <a:p>
            <a:pPr lvl="0"/>
            <a:r>
              <a:rPr lang="nl-NL" smtClean="0"/>
              <a:t>Klik om de modelstijlen te bewerken</a:t>
            </a:r>
          </a:p>
        </p:txBody>
      </p:sp>
    </p:spTree>
    <p:extLst>
      <p:ext uri="{BB962C8B-B14F-4D97-AF65-F5344CB8AC3E}">
        <p14:creationId xmlns:p14="http://schemas.microsoft.com/office/powerpoint/2010/main" val="21463235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nl-NL" smtClean="0"/>
              <a:t>Klik om de stijl te bewerken</a:t>
            </a:r>
            <a:endParaRPr lang="nl-NL"/>
          </a:p>
        </p:txBody>
      </p:sp>
      <p:sp>
        <p:nvSpPr>
          <p:cNvPr id="3" name="Tijdelijke aanduiding voor inhoud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755DF5-B5F2-48D3-B3AF-935F56C9CC76}" type="datetimeFigureOut">
              <a:rPr lang="nl-NL" smtClean="0"/>
              <a:t>30-10-2018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11861166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755DF5-B5F2-48D3-B3AF-935F56C9CC76}" type="datetimeFigureOut">
              <a:rPr lang="nl-NL" smtClean="0"/>
              <a:t>30-10-2018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37013513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D538254-82D6-4935-B4FF-A648D9F43BC2}" type="slidenum">
              <a:rPr lang="nl-NL" smtClean="0"/>
              <a:t>‹nr.›</a:t>
            </a:fld>
            <a:endParaRPr lang="nl-NL"/>
          </a:p>
        </p:txBody>
      </p:sp>
    </p:spTree>
    <p:extLst>
      <p:ext uri="{BB962C8B-B14F-4D97-AF65-F5344CB8AC3E}">
        <p14:creationId xmlns:p14="http://schemas.microsoft.com/office/powerpoint/2010/main" val="882387799"/>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ier-en-natuur.infonu.nl/huisdieren/29803-ontwormen-van-honden-en-katten-hoe-en-waarom.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dierenkliniekwilhelminapark.nl/dierinfo/konijn/myxomatose.html" TargetMode="External"/><Relationship Id="rId2" Type="http://schemas.openxmlformats.org/officeDocument/2006/relationships/hyperlink" Target="http://www.dierenkliniekwilhelminapark.nl/dierinfo/konijn/wormen.html" TargetMode="External"/><Relationship Id="rId1" Type="http://schemas.openxmlformats.org/officeDocument/2006/relationships/slideLayout" Target="../slideLayouts/slideLayout2.xml"/><Relationship Id="rId4" Type="http://schemas.openxmlformats.org/officeDocument/2006/relationships/hyperlink" Target="http://www.dierenkliniekwilhelminapark.nl/dierinfo/konijn/vhs.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Entingen </a:t>
            </a:r>
            <a:r>
              <a:rPr lang="nl-NL" smtClean="0"/>
              <a:t>en ontwormen</a:t>
            </a:r>
            <a:endParaRPr lang="nl-NL"/>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242433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Bloedtiter</a:t>
            </a:r>
            <a:endParaRPr lang="nl-NL" dirty="0"/>
          </a:p>
        </p:txBody>
      </p:sp>
      <p:sp>
        <p:nvSpPr>
          <p:cNvPr id="3" name="Tijdelijke aanduiding voor inhoud 2"/>
          <p:cNvSpPr>
            <a:spLocks noGrp="1"/>
          </p:cNvSpPr>
          <p:nvPr>
            <p:ph idx="1"/>
          </p:nvPr>
        </p:nvSpPr>
        <p:spPr/>
        <p:txBody>
          <a:bodyPr/>
          <a:lstStyle/>
          <a:p>
            <a:r>
              <a:rPr lang="nl-NL" dirty="0" smtClean="0"/>
              <a:t>= gehalte aan antistoffen in bloed</a:t>
            </a:r>
          </a:p>
          <a:p>
            <a:endParaRPr lang="nl-NL" dirty="0"/>
          </a:p>
          <a:p>
            <a:r>
              <a:rPr lang="nl-NL" dirty="0" smtClean="0"/>
              <a:t>Waarom is het handig om dit te weten?</a:t>
            </a:r>
          </a:p>
          <a:p>
            <a:pPr>
              <a:buFont typeface="Arial" panose="020B0604020202020204" pitchFamily="34" charset="0"/>
              <a:buChar char="•"/>
            </a:pPr>
            <a:r>
              <a:rPr lang="nl-NL" dirty="0" smtClean="0"/>
              <a:t>Genoeg antistoffen, dus niet nodig om te vaccineren</a:t>
            </a:r>
          </a:p>
          <a:p>
            <a:pPr>
              <a:buFont typeface="Arial" panose="020B0604020202020204" pitchFamily="34" charset="0"/>
              <a:buChar char="•"/>
            </a:pPr>
            <a:r>
              <a:rPr lang="nl-NL" dirty="0" smtClean="0"/>
              <a:t>Je weet of het dier al gevaccineerd is geweest</a:t>
            </a:r>
          </a:p>
          <a:p>
            <a:endParaRPr lang="nl-NL" dirty="0" smtClean="0"/>
          </a:p>
          <a:p>
            <a:r>
              <a:rPr lang="nl-NL" dirty="0" smtClean="0"/>
              <a:t>Sommige vaccins zorgen ervoor dat antilichamen gevormd worden die ook gevormd worden wanneer het dier echt ziek is geweest.</a:t>
            </a:r>
          </a:p>
          <a:p>
            <a:r>
              <a:rPr lang="nl-NL" dirty="0" smtClean="0"/>
              <a:t>Is dit handig?</a:t>
            </a:r>
          </a:p>
          <a:p>
            <a:pPr marL="0" indent="0">
              <a:buNone/>
            </a:pPr>
            <a:endParaRPr lang="nl-NL" dirty="0" smtClean="0"/>
          </a:p>
          <a:p>
            <a:endParaRPr lang="nl-NL" dirty="0"/>
          </a:p>
        </p:txBody>
      </p:sp>
    </p:spTree>
    <p:extLst>
      <p:ext uri="{BB962C8B-B14F-4D97-AF65-F5344CB8AC3E}">
        <p14:creationId xmlns:p14="http://schemas.microsoft.com/office/powerpoint/2010/main" val="2142747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188640"/>
            <a:ext cx="7886700" cy="1325563"/>
          </a:xfrm>
        </p:spPr>
        <p:txBody>
          <a:bodyPr/>
          <a:lstStyle/>
          <a:p>
            <a:r>
              <a:rPr lang="nl-NL" dirty="0" smtClean="0"/>
              <a:t>Levende, verzwakte en dode vaccins</a:t>
            </a:r>
            <a:endParaRPr lang="nl-NL" dirty="0"/>
          </a:p>
        </p:txBody>
      </p:sp>
      <p:sp>
        <p:nvSpPr>
          <p:cNvPr id="3" name="Tijdelijke aanduiding voor inhoud 2"/>
          <p:cNvSpPr>
            <a:spLocks noGrp="1"/>
          </p:cNvSpPr>
          <p:nvPr>
            <p:ph idx="1"/>
          </p:nvPr>
        </p:nvSpPr>
        <p:spPr>
          <a:xfrm>
            <a:off x="628650" y="1412776"/>
            <a:ext cx="7886700" cy="5112568"/>
          </a:xfrm>
        </p:spPr>
        <p:txBody>
          <a:bodyPr/>
          <a:lstStyle/>
          <a:p>
            <a:r>
              <a:rPr lang="nl-NL" dirty="0" smtClean="0"/>
              <a:t>Levende vaccins:</a:t>
            </a:r>
          </a:p>
          <a:p>
            <a:pPr>
              <a:buFont typeface="Arial" panose="020B0604020202020204" pitchFamily="34" charset="0"/>
              <a:buChar char="•"/>
            </a:pPr>
            <a:r>
              <a:rPr lang="nl-NL" dirty="0" smtClean="0"/>
              <a:t>Injectie, spray of vernevelen voor een hele stal</a:t>
            </a:r>
          </a:p>
          <a:p>
            <a:pPr>
              <a:buFont typeface="Arial" panose="020B0604020202020204" pitchFamily="34" charset="0"/>
              <a:buChar char="•"/>
            </a:pPr>
            <a:r>
              <a:rPr lang="nl-NL" dirty="0" smtClean="0"/>
              <a:t>Spray bijvoorbeeld voor niesziekte</a:t>
            </a:r>
          </a:p>
          <a:p>
            <a:pPr>
              <a:buFont typeface="Arial" panose="020B0604020202020204" pitchFamily="34" charset="0"/>
              <a:buChar char="•"/>
            </a:pPr>
            <a:r>
              <a:rPr lang="nl-NL" dirty="0" smtClean="0"/>
              <a:t>Vernevelen vaak bij pluimvee (koppelbehandeling)</a:t>
            </a:r>
          </a:p>
          <a:p>
            <a:pPr>
              <a:buFont typeface="Arial" panose="020B0604020202020204" pitchFamily="34" charset="0"/>
              <a:buChar char="•"/>
            </a:pPr>
            <a:r>
              <a:rPr lang="nl-NL" dirty="0" smtClean="0"/>
              <a:t>Vaak een booster geven (periodieke behandeling)</a:t>
            </a:r>
          </a:p>
          <a:p>
            <a:r>
              <a:rPr lang="nl-NL" dirty="0" smtClean="0"/>
              <a:t>Levend verzwakt </a:t>
            </a:r>
            <a:r>
              <a:rPr lang="nl-NL" dirty="0"/>
              <a:t>vaccins</a:t>
            </a:r>
            <a:r>
              <a:rPr lang="nl-NL" dirty="0" smtClean="0"/>
              <a:t>:</a:t>
            </a:r>
          </a:p>
          <a:p>
            <a:pPr>
              <a:buFont typeface="Arial" panose="020B0604020202020204" pitchFamily="34" charset="0"/>
              <a:buChar char="•"/>
            </a:pPr>
            <a:r>
              <a:rPr lang="nl-NL" dirty="0" smtClean="0"/>
              <a:t>Leeft wel, maar maakt dier niet erg ziek</a:t>
            </a:r>
          </a:p>
          <a:p>
            <a:r>
              <a:rPr lang="nl-NL" dirty="0" smtClean="0"/>
              <a:t>Nadeel van beide vaccins:</a:t>
            </a:r>
          </a:p>
          <a:p>
            <a:pPr>
              <a:buFont typeface="Arial" panose="020B0604020202020204" pitchFamily="34" charset="0"/>
              <a:buChar char="•"/>
            </a:pPr>
            <a:r>
              <a:rPr lang="nl-NL" dirty="0" smtClean="0"/>
              <a:t>Dier wordt toch iets ziek</a:t>
            </a:r>
          </a:p>
          <a:p>
            <a:pPr>
              <a:buFont typeface="Arial" panose="020B0604020202020204" pitchFamily="34" charset="0"/>
              <a:buChar char="•"/>
            </a:pPr>
            <a:r>
              <a:rPr lang="nl-NL" dirty="0" smtClean="0"/>
              <a:t>Gevaarlijk voor ongeboren jong</a:t>
            </a:r>
          </a:p>
          <a:p>
            <a:pPr lvl="0"/>
            <a:r>
              <a:rPr lang="nl-NL" dirty="0" smtClean="0">
                <a:solidFill>
                  <a:prstClr val="black"/>
                </a:solidFill>
              </a:rPr>
              <a:t>Voorbeelden vaccins:</a:t>
            </a:r>
          </a:p>
          <a:p>
            <a:pPr lvl="0">
              <a:buFont typeface="Arial" panose="020B0604020202020204" pitchFamily="34" charset="0"/>
              <a:buChar char="•"/>
            </a:pPr>
            <a:r>
              <a:rPr lang="nl-NL" dirty="0" smtClean="0">
                <a:solidFill>
                  <a:prstClr val="black"/>
                </a:solidFill>
              </a:rPr>
              <a:t>Pseudovogelpest, myxomatose, </a:t>
            </a:r>
            <a:r>
              <a:rPr lang="nl-NL" dirty="0" err="1" smtClean="0">
                <a:solidFill>
                  <a:prstClr val="black"/>
                </a:solidFill>
              </a:rPr>
              <a:t>parvo</a:t>
            </a:r>
            <a:r>
              <a:rPr lang="nl-NL" dirty="0" smtClean="0">
                <a:solidFill>
                  <a:prstClr val="black"/>
                </a:solidFill>
              </a:rPr>
              <a:t> en niesziekte</a:t>
            </a:r>
            <a:endParaRPr lang="nl-NL" dirty="0">
              <a:solidFill>
                <a:prstClr val="black"/>
              </a:solidFill>
            </a:endParaRPr>
          </a:p>
          <a:p>
            <a:pPr marL="0" indent="0">
              <a:buNone/>
            </a:pPr>
            <a:endParaRPr lang="nl-NL" dirty="0"/>
          </a:p>
        </p:txBody>
      </p:sp>
    </p:spTree>
    <p:extLst>
      <p:ext uri="{BB962C8B-B14F-4D97-AF65-F5344CB8AC3E}">
        <p14:creationId xmlns:p14="http://schemas.microsoft.com/office/powerpoint/2010/main" val="384226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8650" y="188640"/>
            <a:ext cx="7886700" cy="1325563"/>
          </a:xfrm>
        </p:spPr>
        <p:txBody>
          <a:bodyPr/>
          <a:lstStyle/>
          <a:p>
            <a:r>
              <a:rPr lang="nl-NL" dirty="0" smtClean="0"/>
              <a:t>Levende, verzwakte en dode vaccins</a:t>
            </a:r>
            <a:endParaRPr lang="nl-NL" dirty="0"/>
          </a:p>
        </p:txBody>
      </p:sp>
      <p:sp>
        <p:nvSpPr>
          <p:cNvPr id="3" name="Tijdelijke aanduiding voor inhoud 2"/>
          <p:cNvSpPr>
            <a:spLocks noGrp="1"/>
          </p:cNvSpPr>
          <p:nvPr>
            <p:ph idx="1"/>
          </p:nvPr>
        </p:nvSpPr>
        <p:spPr>
          <a:xfrm>
            <a:off x="628650" y="1412776"/>
            <a:ext cx="7886700" cy="5112568"/>
          </a:xfrm>
        </p:spPr>
        <p:txBody>
          <a:bodyPr/>
          <a:lstStyle/>
          <a:p>
            <a:r>
              <a:rPr lang="nl-NL" dirty="0" smtClean="0"/>
              <a:t>Dode vaccins:</a:t>
            </a:r>
          </a:p>
          <a:p>
            <a:pPr>
              <a:buFont typeface="Arial" panose="020B0604020202020204" pitchFamily="34" charset="0"/>
              <a:buChar char="•"/>
            </a:pPr>
            <a:r>
              <a:rPr lang="nl-NL" dirty="0" smtClean="0">
                <a:solidFill>
                  <a:prstClr val="black"/>
                </a:solidFill>
              </a:rPr>
              <a:t>Virussen en bacteriën zijn dood</a:t>
            </a:r>
          </a:p>
          <a:p>
            <a:pPr>
              <a:buFont typeface="Arial" panose="020B0604020202020204" pitchFamily="34" charset="0"/>
              <a:buChar char="•"/>
            </a:pPr>
            <a:r>
              <a:rPr lang="nl-NL" dirty="0" smtClean="0">
                <a:solidFill>
                  <a:prstClr val="black"/>
                </a:solidFill>
              </a:rPr>
              <a:t>Geen gezondheidsrisico’s voor dier en jong</a:t>
            </a:r>
            <a:endParaRPr lang="nl-NL" dirty="0">
              <a:solidFill>
                <a:prstClr val="black"/>
              </a:solidFill>
            </a:endParaRPr>
          </a:p>
          <a:p>
            <a:pPr lvl="0"/>
            <a:endParaRPr lang="nl-NL" dirty="0" smtClean="0">
              <a:solidFill>
                <a:prstClr val="black"/>
              </a:solidFill>
            </a:endParaRPr>
          </a:p>
          <a:p>
            <a:pPr lvl="0"/>
            <a:r>
              <a:rPr lang="nl-NL" dirty="0" smtClean="0">
                <a:solidFill>
                  <a:prstClr val="black"/>
                </a:solidFill>
              </a:rPr>
              <a:t>Nadeel:</a:t>
            </a:r>
            <a:endParaRPr lang="nl-NL" dirty="0">
              <a:solidFill>
                <a:prstClr val="black"/>
              </a:solidFill>
            </a:endParaRPr>
          </a:p>
          <a:p>
            <a:pPr>
              <a:buFont typeface="Arial" panose="020B0604020202020204" pitchFamily="34" charset="0"/>
              <a:buChar char="•"/>
            </a:pPr>
            <a:r>
              <a:rPr lang="nl-NL" dirty="0" smtClean="0"/>
              <a:t>Minimaal 2x toedienen voor zelfde resultaat</a:t>
            </a:r>
          </a:p>
          <a:p>
            <a:pPr>
              <a:buFont typeface="Arial" panose="020B0604020202020204" pitchFamily="34" charset="0"/>
              <a:buChar char="•"/>
            </a:pPr>
            <a:r>
              <a:rPr lang="nl-NL" dirty="0" smtClean="0"/>
              <a:t>Alleen injecties</a:t>
            </a:r>
          </a:p>
          <a:p>
            <a:pPr>
              <a:buFont typeface="Arial" panose="020B0604020202020204" pitchFamily="34" charset="0"/>
              <a:buChar char="•"/>
            </a:pPr>
            <a:r>
              <a:rPr lang="nl-NL" dirty="0" smtClean="0"/>
              <a:t>Kunnen bijwerkingen ontstaan (spuitplek)</a:t>
            </a:r>
          </a:p>
          <a:p>
            <a:pPr marL="0" indent="0">
              <a:buNone/>
            </a:pPr>
            <a:endParaRPr lang="nl-NL" dirty="0"/>
          </a:p>
          <a:p>
            <a:pPr lvl="0"/>
            <a:r>
              <a:rPr lang="nl-NL" dirty="0" smtClean="0">
                <a:solidFill>
                  <a:prstClr val="black"/>
                </a:solidFill>
              </a:rPr>
              <a:t>Voorbeeld dode vaccin:</a:t>
            </a:r>
          </a:p>
          <a:p>
            <a:pPr lvl="0">
              <a:buFont typeface="Arial" panose="020B0604020202020204" pitchFamily="34" charset="0"/>
              <a:buChar char="•"/>
            </a:pPr>
            <a:r>
              <a:rPr lang="nl-NL" dirty="0" smtClean="0">
                <a:solidFill>
                  <a:prstClr val="black"/>
                </a:solidFill>
              </a:rPr>
              <a:t>Rabiës bij hond en kat</a:t>
            </a:r>
          </a:p>
          <a:p>
            <a:pPr lvl="0">
              <a:buFont typeface="Arial" panose="020B0604020202020204" pitchFamily="34" charset="0"/>
              <a:buChar char="•"/>
            </a:pPr>
            <a:r>
              <a:rPr lang="nl-NL" dirty="0" smtClean="0">
                <a:solidFill>
                  <a:prstClr val="black"/>
                </a:solidFill>
              </a:rPr>
              <a:t>Tetanus bij een paard</a:t>
            </a:r>
            <a:endParaRPr lang="nl-NL" dirty="0">
              <a:solidFill>
                <a:prstClr val="black"/>
              </a:solidFill>
            </a:endParaRPr>
          </a:p>
          <a:p>
            <a:pPr marL="0" indent="0">
              <a:buNone/>
            </a:pPr>
            <a:endParaRPr lang="nl-NL" dirty="0"/>
          </a:p>
        </p:txBody>
      </p:sp>
    </p:spTree>
    <p:extLst>
      <p:ext uri="{BB962C8B-B14F-4D97-AF65-F5344CB8AC3E}">
        <p14:creationId xmlns:p14="http://schemas.microsoft.com/office/powerpoint/2010/main" val="215311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Ontwormen</a:t>
            </a:r>
            <a:endParaRPr lang="nl-NL" dirty="0"/>
          </a:p>
        </p:txBody>
      </p:sp>
      <p:sp>
        <p:nvSpPr>
          <p:cNvPr id="3" name="Tijdelijke aanduiding voor inhoud 2"/>
          <p:cNvSpPr>
            <a:spLocks noGrp="1"/>
          </p:cNvSpPr>
          <p:nvPr>
            <p:ph idx="1"/>
          </p:nvPr>
        </p:nvSpPr>
        <p:spPr/>
        <p:txBody>
          <a:bodyPr>
            <a:normAutofit/>
          </a:bodyPr>
          <a:lstStyle/>
          <a:p>
            <a:r>
              <a:rPr lang="nl-NL" dirty="0" smtClean="0"/>
              <a:t>Bijvoorbeeld ontwormen tegen spoelwormen.</a:t>
            </a:r>
          </a:p>
          <a:p>
            <a:r>
              <a:rPr lang="nl-NL" dirty="0"/>
              <a:t>Op welke manieren kunnen dieren besmet worden met wormen?</a:t>
            </a:r>
          </a:p>
          <a:p>
            <a:pPr>
              <a:buFont typeface="Arial" panose="020B0604020202020204" pitchFamily="34" charset="0"/>
              <a:buChar char="•"/>
            </a:pPr>
            <a:r>
              <a:rPr lang="nl-NL" dirty="0" smtClean="0"/>
              <a:t>Eten van besmette prooidieren</a:t>
            </a:r>
          </a:p>
          <a:p>
            <a:pPr>
              <a:buFont typeface="Arial" panose="020B0604020202020204" pitchFamily="34" charset="0"/>
              <a:buChar char="•"/>
            </a:pPr>
            <a:r>
              <a:rPr lang="nl-NL" dirty="0" smtClean="0"/>
              <a:t>Honden eten soms ontlasting van andere honden</a:t>
            </a:r>
          </a:p>
          <a:p>
            <a:pPr>
              <a:buFont typeface="Arial" panose="020B0604020202020204" pitchFamily="34" charset="0"/>
              <a:buChar char="•"/>
            </a:pPr>
            <a:r>
              <a:rPr lang="nl-NL" dirty="0" err="1" smtClean="0"/>
              <a:t>Binnendieren</a:t>
            </a:r>
            <a:r>
              <a:rPr lang="nl-NL" dirty="0" smtClean="0"/>
              <a:t> kunnen besmet raken met wormen d.m.v. wormeitjes onder jouw schoen.</a:t>
            </a:r>
          </a:p>
          <a:p>
            <a:r>
              <a:rPr lang="nl-NL" u="sng" dirty="0">
                <a:hlinkClick r:id="rId2"/>
              </a:rPr>
              <a:t>https://dier-en-natuur.infonu.nl/huisdieren/29803-ontwormen-van-honden-en-katten-hoe-en-waarom.html</a:t>
            </a:r>
            <a:endParaRPr lang="nl-NL" dirty="0"/>
          </a:p>
        </p:txBody>
      </p:sp>
    </p:spTree>
    <p:extLst>
      <p:ext uri="{BB962C8B-B14F-4D97-AF65-F5344CB8AC3E}">
        <p14:creationId xmlns:p14="http://schemas.microsoft.com/office/powerpoint/2010/main" val="264473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Enting en </a:t>
            </a:r>
            <a:r>
              <a:rPr lang="nl-NL" dirty="0" err="1" smtClean="0"/>
              <a:t>ontworming</a:t>
            </a:r>
            <a:r>
              <a:rPr lang="nl-NL" dirty="0" smtClean="0"/>
              <a:t> van het konijn</a:t>
            </a:r>
            <a:endParaRPr lang="nl-NL" dirty="0"/>
          </a:p>
        </p:txBody>
      </p:sp>
      <p:sp>
        <p:nvSpPr>
          <p:cNvPr id="3" name="Tijdelijke aanduiding voor inhoud 2"/>
          <p:cNvSpPr>
            <a:spLocks noGrp="1"/>
          </p:cNvSpPr>
          <p:nvPr>
            <p:ph idx="1"/>
          </p:nvPr>
        </p:nvSpPr>
        <p:spPr>
          <a:xfrm>
            <a:off x="628650" y="1556792"/>
            <a:ext cx="8335838" cy="4351338"/>
          </a:xfrm>
        </p:spPr>
        <p:txBody>
          <a:bodyPr>
            <a:normAutofit lnSpcReduction="10000"/>
          </a:bodyPr>
          <a:lstStyle/>
          <a:p>
            <a:r>
              <a:rPr lang="nl-NL" b="1" dirty="0" smtClean="0"/>
              <a:t>Opdracht</a:t>
            </a:r>
            <a:r>
              <a:rPr lang="nl-NL" dirty="0"/>
              <a:t>: </a:t>
            </a:r>
            <a:endParaRPr lang="nl-NL" dirty="0" smtClean="0"/>
          </a:p>
          <a:p>
            <a:r>
              <a:rPr lang="nl-NL" dirty="0" smtClean="0"/>
              <a:t>Leer meer over enting en </a:t>
            </a:r>
            <a:r>
              <a:rPr lang="nl-NL" dirty="0" err="1" smtClean="0"/>
              <a:t>ontworming</a:t>
            </a:r>
            <a:r>
              <a:rPr lang="nl-NL" dirty="0" smtClean="0"/>
              <a:t> van het konijn door de volgende vragen te beantwoorden.</a:t>
            </a:r>
            <a:endParaRPr lang="nl-NL" dirty="0"/>
          </a:p>
          <a:p>
            <a:r>
              <a:rPr lang="nl-NL" dirty="0"/>
              <a:t>1: hoe ziet </a:t>
            </a:r>
            <a:r>
              <a:rPr lang="nl-NL" dirty="0" smtClean="0"/>
              <a:t>het enting- en </a:t>
            </a:r>
            <a:r>
              <a:rPr lang="nl-NL" dirty="0" err="1" smtClean="0"/>
              <a:t>ontwormingsschema</a:t>
            </a:r>
            <a:r>
              <a:rPr lang="nl-NL" dirty="0" smtClean="0"/>
              <a:t> eruit?</a:t>
            </a:r>
            <a:endParaRPr lang="nl-NL" dirty="0"/>
          </a:p>
          <a:p>
            <a:r>
              <a:rPr lang="nl-NL" dirty="0"/>
              <a:t>2: waartegen wordt geënt en </a:t>
            </a:r>
            <a:r>
              <a:rPr lang="nl-NL" dirty="0" smtClean="0"/>
              <a:t>ontwormd?</a:t>
            </a:r>
            <a:endParaRPr lang="nl-NL" dirty="0"/>
          </a:p>
          <a:p>
            <a:r>
              <a:rPr lang="nl-NL" dirty="0" smtClean="0"/>
              <a:t>3</a:t>
            </a:r>
            <a:r>
              <a:rPr lang="nl-NL" dirty="0"/>
              <a:t>: welk moment van het jaar enten en </a:t>
            </a:r>
            <a:r>
              <a:rPr lang="nl-NL" dirty="0" smtClean="0"/>
              <a:t>ontwormen wij de konijnen? </a:t>
            </a:r>
            <a:endParaRPr lang="nl-NL" dirty="0"/>
          </a:p>
          <a:p>
            <a:r>
              <a:rPr lang="nl-NL" dirty="0" smtClean="0"/>
              <a:t>4:hoe </a:t>
            </a:r>
            <a:r>
              <a:rPr lang="nl-NL" dirty="0"/>
              <a:t>herken je de ziektes waartegen geënt wordt en wat zijn de symptomen van een wormbesmetting (zie websites)</a:t>
            </a:r>
          </a:p>
          <a:p>
            <a:endParaRPr lang="nl-NL" dirty="0" smtClean="0"/>
          </a:p>
          <a:p>
            <a:r>
              <a:rPr lang="nl-NL" u="sng" dirty="0">
                <a:hlinkClick r:id="rId2"/>
              </a:rPr>
              <a:t>http://</a:t>
            </a:r>
            <a:r>
              <a:rPr lang="nl-NL" u="sng" dirty="0" smtClean="0">
                <a:hlinkClick r:id="rId2"/>
              </a:rPr>
              <a:t>www.dierenkliniekwilhelminapark.nl/dierinfo/konijn/wormen.html</a:t>
            </a:r>
            <a:endParaRPr lang="nl-NL" u="sng" dirty="0" smtClean="0"/>
          </a:p>
          <a:p>
            <a:r>
              <a:rPr lang="nl-NL" u="sng" dirty="0" smtClean="0">
                <a:hlinkClick r:id="rId3"/>
              </a:rPr>
              <a:t>http</a:t>
            </a:r>
            <a:r>
              <a:rPr lang="nl-NL" u="sng" dirty="0">
                <a:hlinkClick r:id="rId3"/>
              </a:rPr>
              <a:t>://</a:t>
            </a:r>
            <a:r>
              <a:rPr lang="nl-NL" u="sng" dirty="0" smtClean="0">
                <a:hlinkClick r:id="rId3"/>
              </a:rPr>
              <a:t>www.dierenkliniekwilhelminapark.nl/dierinfo/konijn/myxomatose.html</a:t>
            </a:r>
            <a:endParaRPr lang="nl-NL" u="sng" dirty="0" smtClean="0"/>
          </a:p>
          <a:p>
            <a:r>
              <a:rPr lang="nl-NL" u="sng" dirty="0">
                <a:hlinkClick r:id="rId4"/>
              </a:rPr>
              <a:t>http://www.dierenkliniekwilhelminapark.nl/dierinfo/konijn/vhs.html</a:t>
            </a:r>
            <a:endParaRPr lang="nl-NL" dirty="0"/>
          </a:p>
        </p:txBody>
      </p:sp>
    </p:spTree>
    <p:extLst>
      <p:ext uri="{BB962C8B-B14F-4D97-AF65-F5344CB8AC3E}">
        <p14:creationId xmlns:p14="http://schemas.microsoft.com/office/powerpoint/2010/main" val="1603816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Afsluiting</a:t>
            </a:r>
            <a:endParaRPr lang="nl-NL" dirty="0"/>
          </a:p>
        </p:txBody>
      </p:sp>
      <p:sp>
        <p:nvSpPr>
          <p:cNvPr id="3" name="Tijdelijke aanduiding voor inhoud 2"/>
          <p:cNvSpPr>
            <a:spLocks noGrp="1"/>
          </p:cNvSpPr>
          <p:nvPr>
            <p:ph idx="1"/>
          </p:nvPr>
        </p:nvSpPr>
        <p:spPr/>
        <p:txBody>
          <a:bodyPr/>
          <a:lstStyle/>
          <a:p>
            <a:r>
              <a:rPr lang="nl-NL" dirty="0" smtClean="0"/>
              <a:t>Wat is er nog bijgebleven van deze les?</a:t>
            </a:r>
          </a:p>
          <a:p>
            <a:endParaRPr lang="nl-NL" dirty="0"/>
          </a:p>
          <a:p>
            <a:r>
              <a:rPr lang="nl-NL" dirty="0" smtClean="0"/>
              <a:t>Volgende week gaan wij het hebben </a:t>
            </a:r>
            <a:r>
              <a:rPr lang="nl-NL" dirty="0"/>
              <a:t>over </a:t>
            </a:r>
            <a:r>
              <a:rPr lang="nl-NL" dirty="0" smtClean="0"/>
              <a:t>preventieve </a:t>
            </a:r>
            <a:r>
              <a:rPr lang="nl-NL" dirty="0"/>
              <a:t>gezondheidszorg </a:t>
            </a:r>
            <a:endParaRPr lang="nl-NL" dirty="0" smtClean="0"/>
          </a:p>
          <a:p>
            <a:pPr marL="0" indent="0">
              <a:buNone/>
            </a:pPr>
            <a:r>
              <a:rPr lang="nl-NL" dirty="0"/>
              <a:t> </a:t>
            </a:r>
            <a:r>
              <a:rPr lang="nl-NL" dirty="0" smtClean="0"/>
              <a:t> (</a:t>
            </a:r>
            <a:r>
              <a:rPr lang="nl-NL" dirty="0"/>
              <a:t>hygiëne, overige maatregelen </a:t>
            </a:r>
            <a:r>
              <a:rPr lang="nl-NL" dirty="0" err="1"/>
              <a:t>meldingsplichtige</a:t>
            </a:r>
            <a:r>
              <a:rPr lang="nl-NL" dirty="0"/>
              <a:t> ziekten)</a:t>
            </a:r>
          </a:p>
        </p:txBody>
      </p:sp>
    </p:spTree>
    <p:extLst>
      <p:ext uri="{BB962C8B-B14F-4D97-AF65-F5344CB8AC3E}">
        <p14:creationId xmlns:p14="http://schemas.microsoft.com/office/powerpoint/2010/main" val="263885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Lesdoel</a:t>
            </a:r>
            <a:endParaRPr lang="nl-NL" dirty="0"/>
          </a:p>
        </p:txBody>
      </p:sp>
      <p:sp>
        <p:nvSpPr>
          <p:cNvPr id="3" name="Tijdelijke aanduiding voor inhoud 2"/>
          <p:cNvSpPr>
            <a:spLocks noGrp="1"/>
          </p:cNvSpPr>
          <p:nvPr>
            <p:ph idx="1"/>
          </p:nvPr>
        </p:nvSpPr>
        <p:spPr/>
        <p:txBody>
          <a:bodyPr/>
          <a:lstStyle/>
          <a:p>
            <a:r>
              <a:rPr lang="nl-NL" dirty="0" smtClean="0"/>
              <a:t>Het begrip quarantaine kunnen uitleggen.</a:t>
            </a:r>
          </a:p>
          <a:p>
            <a:r>
              <a:rPr lang="nl-NL" dirty="0" smtClean="0"/>
              <a:t>Het begrip ziekenboeg kunnen uitleggen.</a:t>
            </a:r>
          </a:p>
          <a:p>
            <a:r>
              <a:rPr lang="nl-NL" dirty="0" smtClean="0"/>
              <a:t>Het verschil tussen quarantaine en ziekenboeg kunnen aangeven.</a:t>
            </a:r>
          </a:p>
          <a:p>
            <a:r>
              <a:rPr lang="nl-NL" dirty="0" smtClean="0"/>
              <a:t>Het kunnen uitleggen waar een quarantaine aan moet voldoen.</a:t>
            </a:r>
          </a:p>
          <a:p>
            <a:r>
              <a:rPr lang="nl-NL" dirty="0" smtClean="0"/>
              <a:t>Het kunnen uitleggen hoe een dierverzorger met/in een quarantaine werkt.</a:t>
            </a:r>
          </a:p>
          <a:p>
            <a:r>
              <a:rPr lang="nl-NL" dirty="0" smtClean="0"/>
              <a:t>Kunnen vertellen wanneer een hond en kat moeten worden gevaccineerd en ontwormd.</a:t>
            </a:r>
          </a:p>
          <a:p>
            <a:r>
              <a:rPr lang="nl-NL" dirty="0" smtClean="0"/>
              <a:t>Kunnen uitleggen wanneer een konijn moet worden gevaccineerd en ontwormd.</a:t>
            </a:r>
          </a:p>
          <a:p>
            <a:endParaRPr lang="nl-NL" dirty="0" smtClean="0"/>
          </a:p>
          <a:p>
            <a:pPr marL="0" indent="0">
              <a:buNone/>
            </a:pPr>
            <a:endParaRPr lang="nl-NL" dirty="0"/>
          </a:p>
        </p:txBody>
      </p:sp>
    </p:spTree>
    <p:extLst>
      <p:ext uri="{BB962C8B-B14F-4D97-AF65-F5344CB8AC3E}">
        <p14:creationId xmlns:p14="http://schemas.microsoft.com/office/powerpoint/2010/main" val="3097894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Quarantaine </a:t>
            </a:r>
            <a:r>
              <a:rPr lang="nl-NL" dirty="0" err="1" smtClean="0"/>
              <a:t>vs</a:t>
            </a:r>
            <a:r>
              <a:rPr lang="nl-NL" dirty="0" smtClean="0"/>
              <a:t> ziekenboeg </a:t>
            </a:r>
            <a:endParaRPr lang="nl-NL" dirty="0"/>
          </a:p>
        </p:txBody>
      </p:sp>
      <p:sp>
        <p:nvSpPr>
          <p:cNvPr id="3" name="Tijdelijke aanduiding voor inhoud 2"/>
          <p:cNvSpPr>
            <a:spLocks noGrp="1"/>
          </p:cNvSpPr>
          <p:nvPr>
            <p:ph idx="1"/>
          </p:nvPr>
        </p:nvSpPr>
        <p:spPr/>
        <p:txBody>
          <a:bodyPr/>
          <a:lstStyle/>
          <a:p>
            <a:r>
              <a:rPr lang="nl-NL" dirty="0" smtClean="0"/>
              <a:t>Wat houden de begrippen quarantaine en ziekenboeg in?</a:t>
            </a:r>
          </a:p>
          <a:p>
            <a:endParaRPr lang="nl-NL" dirty="0"/>
          </a:p>
          <a:p>
            <a:r>
              <a:rPr lang="nl-NL" dirty="0" smtClean="0"/>
              <a:t>Opdracht 1:</a:t>
            </a:r>
          </a:p>
          <a:p>
            <a:r>
              <a:rPr lang="nl-NL" dirty="0" smtClean="0"/>
              <a:t>Door verschillende vragen te beantwoorden, maken jullie het verschil tussen quarantaine en ziekenboeg inzichtelijk. </a:t>
            </a:r>
            <a:endParaRPr lang="nl-NL" dirty="0"/>
          </a:p>
          <a:p>
            <a:r>
              <a:rPr lang="nl-NL" dirty="0" smtClean="0"/>
              <a:t>De vragen staan in een Word-document in cum laude.</a:t>
            </a:r>
          </a:p>
          <a:p>
            <a:endParaRPr lang="nl-NL" dirty="0" smtClean="0"/>
          </a:p>
          <a:p>
            <a:pPr marL="0" indent="0">
              <a:buNone/>
            </a:pPr>
            <a:r>
              <a:rPr lang="nl-NL" dirty="0" smtClean="0"/>
              <a:t>Na ongeveer </a:t>
            </a:r>
            <a:r>
              <a:rPr lang="nl-NL" dirty="0"/>
              <a:t>20 </a:t>
            </a:r>
            <a:r>
              <a:rPr lang="nl-NL" dirty="0" smtClean="0"/>
              <a:t>minuten gaan wij de vragen bespreken</a:t>
            </a:r>
            <a:endParaRPr lang="nl-NL" dirty="0"/>
          </a:p>
          <a:p>
            <a:pPr marL="0" indent="0">
              <a:buNone/>
            </a:pPr>
            <a:endParaRPr lang="nl-NL" dirty="0"/>
          </a:p>
        </p:txBody>
      </p:sp>
    </p:spTree>
    <p:extLst>
      <p:ext uri="{BB962C8B-B14F-4D97-AF65-F5344CB8AC3E}">
        <p14:creationId xmlns:p14="http://schemas.microsoft.com/office/powerpoint/2010/main" val="262578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t>
            </a:r>
            <a:r>
              <a:rPr lang="nl-NL" dirty="0" smtClean="0"/>
              <a:t>accineren</a:t>
            </a:r>
            <a:endParaRPr lang="nl-NL" dirty="0"/>
          </a:p>
        </p:txBody>
      </p:sp>
      <p:sp>
        <p:nvSpPr>
          <p:cNvPr id="3" name="Tijdelijke aanduiding voor inhoud 2"/>
          <p:cNvSpPr>
            <a:spLocks noGrp="1"/>
          </p:cNvSpPr>
          <p:nvPr>
            <p:ph idx="1"/>
          </p:nvPr>
        </p:nvSpPr>
        <p:spPr/>
        <p:txBody>
          <a:bodyPr/>
          <a:lstStyle/>
          <a:p>
            <a:r>
              <a:rPr lang="nl-NL" dirty="0" smtClean="0"/>
              <a:t>Opdracht:</a:t>
            </a:r>
          </a:p>
          <a:p>
            <a:endParaRPr lang="nl-NL" dirty="0"/>
          </a:p>
          <a:p>
            <a:pPr>
              <a:buFont typeface="Arial" panose="020B0604020202020204" pitchFamily="34" charset="0"/>
              <a:buChar char="•"/>
            </a:pPr>
            <a:r>
              <a:rPr lang="nl-NL" dirty="0" smtClean="0"/>
              <a:t>Maak een </a:t>
            </a:r>
            <a:r>
              <a:rPr lang="nl-NL" dirty="0" err="1" smtClean="0"/>
              <a:t>mindmap</a:t>
            </a:r>
            <a:r>
              <a:rPr lang="nl-NL" dirty="0" smtClean="0"/>
              <a:t> over wat je weet van vaccineren.</a:t>
            </a:r>
          </a:p>
          <a:p>
            <a:pPr>
              <a:buFont typeface="Arial" panose="020B0604020202020204" pitchFamily="34" charset="0"/>
              <a:buChar char="•"/>
            </a:pPr>
            <a:r>
              <a:rPr lang="nl-NL" dirty="0" smtClean="0"/>
              <a:t>Verwerk in je </a:t>
            </a:r>
            <a:r>
              <a:rPr lang="nl-NL" dirty="0" err="1" smtClean="0"/>
              <a:t>mindmap</a:t>
            </a:r>
            <a:r>
              <a:rPr lang="nl-NL" dirty="0" smtClean="0"/>
              <a:t> jullie voorkennis over de entingsschema’s van de hond, de kat en het konijn.</a:t>
            </a:r>
          </a:p>
          <a:p>
            <a:pPr>
              <a:buFont typeface="Arial" panose="020B0604020202020204" pitchFamily="34" charset="0"/>
              <a:buChar char="•"/>
            </a:pPr>
            <a:r>
              <a:rPr lang="nl-NL" dirty="0" smtClean="0"/>
              <a:t>Schrijf alles op wat jou te binnen schiet!</a:t>
            </a:r>
            <a:endParaRPr lang="nl-NL" dirty="0"/>
          </a:p>
        </p:txBody>
      </p:sp>
    </p:spTree>
    <p:extLst>
      <p:ext uri="{BB962C8B-B14F-4D97-AF65-F5344CB8AC3E}">
        <p14:creationId xmlns:p14="http://schemas.microsoft.com/office/powerpoint/2010/main" val="490761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Entingschema hond 1</a:t>
            </a:r>
            <a:r>
              <a:rPr lang="nl-NL" baseline="30000" dirty="0" smtClean="0"/>
              <a:t>e</a:t>
            </a:r>
            <a:r>
              <a:rPr lang="nl-NL" dirty="0" smtClean="0"/>
              <a:t> levensjaar</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88630930"/>
              </p:ext>
            </p:extLst>
          </p:nvPr>
        </p:nvGraphicFramePr>
        <p:xfrm>
          <a:off x="755577" y="2276870"/>
          <a:ext cx="7632848" cy="3312369"/>
        </p:xfrm>
        <a:graphic>
          <a:graphicData uri="http://schemas.openxmlformats.org/drawingml/2006/table">
            <a:tbl>
              <a:tblPr firstRow="1" firstCol="1" bandRow="1">
                <a:tableStyleId>{5C22544A-7EE6-4342-B048-85BDC9FD1C3A}</a:tableStyleId>
              </a:tblPr>
              <a:tblGrid>
                <a:gridCol w="2146739">
                  <a:extLst>
                    <a:ext uri="{9D8B030D-6E8A-4147-A177-3AD203B41FA5}">
                      <a16:colId xmlns:a16="http://schemas.microsoft.com/office/drawing/2014/main" val="3909149901"/>
                    </a:ext>
                  </a:extLst>
                </a:gridCol>
                <a:gridCol w="1314003">
                  <a:extLst>
                    <a:ext uri="{9D8B030D-6E8A-4147-A177-3AD203B41FA5}">
                      <a16:colId xmlns:a16="http://schemas.microsoft.com/office/drawing/2014/main" val="3409675015"/>
                    </a:ext>
                  </a:extLst>
                </a:gridCol>
                <a:gridCol w="1553372">
                  <a:extLst>
                    <a:ext uri="{9D8B030D-6E8A-4147-A177-3AD203B41FA5}">
                      <a16:colId xmlns:a16="http://schemas.microsoft.com/office/drawing/2014/main" val="3870800559"/>
                    </a:ext>
                  </a:extLst>
                </a:gridCol>
                <a:gridCol w="1428630">
                  <a:extLst>
                    <a:ext uri="{9D8B030D-6E8A-4147-A177-3AD203B41FA5}">
                      <a16:colId xmlns:a16="http://schemas.microsoft.com/office/drawing/2014/main" val="3036843600"/>
                    </a:ext>
                  </a:extLst>
                </a:gridCol>
                <a:gridCol w="1190104">
                  <a:extLst>
                    <a:ext uri="{9D8B030D-6E8A-4147-A177-3AD203B41FA5}">
                      <a16:colId xmlns:a16="http://schemas.microsoft.com/office/drawing/2014/main" val="1453745941"/>
                    </a:ext>
                  </a:extLst>
                </a:gridCol>
              </a:tblGrid>
              <a:tr h="431631">
                <a:tc>
                  <a:txBody>
                    <a:bodyPr/>
                    <a:lstStyle/>
                    <a:p>
                      <a:pPr>
                        <a:lnSpc>
                          <a:spcPct val="107000"/>
                        </a:lnSpc>
                        <a:spcAft>
                          <a:spcPts val="0"/>
                        </a:spcAft>
                      </a:pPr>
                      <a:r>
                        <a:rPr lang="nl-NL" sz="1100">
                          <a:effectLst/>
                        </a:rPr>
                        <a:t>Ziekte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6 weken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8-9 weken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12 weken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1 jaar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0652605"/>
                  </a:ext>
                </a:extLst>
              </a:tr>
              <a:tr h="431631">
                <a:tc>
                  <a:txBody>
                    <a:bodyPr/>
                    <a:lstStyle/>
                    <a:p>
                      <a:pPr>
                        <a:lnSpc>
                          <a:spcPct val="107000"/>
                        </a:lnSpc>
                        <a:spcAft>
                          <a:spcPts val="0"/>
                        </a:spcAft>
                      </a:pPr>
                      <a:r>
                        <a:rPr lang="nl-NL" sz="1100">
                          <a:effectLst/>
                        </a:rPr>
                        <a:t>Hondenziekte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2890281"/>
                  </a:ext>
                </a:extLst>
              </a:tr>
              <a:tr h="431631">
                <a:tc>
                  <a:txBody>
                    <a:bodyPr/>
                    <a:lstStyle/>
                    <a:p>
                      <a:pPr>
                        <a:lnSpc>
                          <a:spcPct val="107000"/>
                        </a:lnSpc>
                        <a:spcAft>
                          <a:spcPts val="0"/>
                        </a:spcAft>
                      </a:pPr>
                      <a:r>
                        <a:rPr lang="nl-NL" sz="1100" dirty="0" err="1">
                          <a:effectLst/>
                        </a:rPr>
                        <a:t>Parvo</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5186045"/>
                  </a:ext>
                </a:extLst>
              </a:tr>
              <a:tr h="431631">
                <a:tc>
                  <a:txBody>
                    <a:bodyPr/>
                    <a:lstStyle/>
                    <a:p>
                      <a:pPr>
                        <a:lnSpc>
                          <a:spcPct val="107000"/>
                        </a:lnSpc>
                        <a:spcAft>
                          <a:spcPts val="0"/>
                        </a:spcAft>
                      </a:pPr>
                      <a:r>
                        <a:rPr lang="nl-NL" sz="1100">
                          <a:effectLst/>
                        </a:rPr>
                        <a:t>Ziekte van Weil</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6045690"/>
                  </a:ext>
                </a:extLst>
              </a:tr>
              <a:tr h="431631">
                <a:tc>
                  <a:txBody>
                    <a:bodyPr/>
                    <a:lstStyle/>
                    <a:p>
                      <a:pPr>
                        <a:lnSpc>
                          <a:spcPct val="107000"/>
                        </a:lnSpc>
                        <a:spcAft>
                          <a:spcPts val="0"/>
                        </a:spcAft>
                      </a:pPr>
                      <a:r>
                        <a:rPr lang="nl-NL" sz="1100">
                          <a:effectLst/>
                        </a:rPr>
                        <a:t>Besmettelijke leverziekte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177831"/>
                  </a:ext>
                </a:extLst>
              </a:tr>
              <a:tr h="722583">
                <a:tc>
                  <a:txBody>
                    <a:bodyPr/>
                    <a:lstStyle/>
                    <a:p>
                      <a:pPr>
                        <a:lnSpc>
                          <a:spcPct val="107000"/>
                        </a:lnSpc>
                        <a:spcAft>
                          <a:spcPts val="0"/>
                        </a:spcAft>
                      </a:pPr>
                      <a:r>
                        <a:rPr lang="nl-NL" sz="1100">
                          <a:effectLst/>
                        </a:rPr>
                        <a:t>Kennelhoest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900">
                          <a:effectLst/>
                        </a:rPr>
                        <a:t>Alleen bij verhoogd risico</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900">
                          <a:effectLst/>
                        </a:rPr>
                        <a:t>Alleen bij verhoogd risico</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4117833"/>
                  </a:ext>
                </a:extLst>
              </a:tr>
              <a:tr h="431631">
                <a:tc>
                  <a:txBody>
                    <a:bodyPr/>
                    <a:lstStyle/>
                    <a:p>
                      <a:pPr>
                        <a:lnSpc>
                          <a:spcPct val="107000"/>
                        </a:lnSpc>
                        <a:spcAft>
                          <a:spcPts val="0"/>
                        </a:spcAft>
                      </a:pPr>
                      <a:r>
                        <a:rPr lang="nl-NL" sz="1100">
                          <a:effectLst/>
                        </a:rPr>
                        <a:t>Hondsdolheid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dirty="0">
                          <a:effectLst/>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2728761"/>
                  </a:ext>
                </a:extLst>
              </a:tr>
            </a:tbl>
          </a:graphicData>
        </a:graphic>
      </p:graphicFrame>
    </p:spTree>
    <p:extLst>
      <p:ext uri="{BB962C8B-B14F-4D97-AF65-F5344CB8AC3E}">
        <p14:creationId xmlns:p14="http://schemas.microsoft.com/office/powerpoint/2010/main" val="439668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Entingschema oudere hond</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135939213"/>
              </p:ext>
            </p:extLst>
          </p:nvPr>
        </p:nvGraphicFramePr>
        <p:xfrm>
          <a:off x="899594" y="2060846"/>
          <a:ext cx="6551179" cy="2696573"/>
        </p:xfrm>
        <a:graphic>
          <a:graphicData uri="http://schemas.openxmlformats.org/drawingml/2006/table">
            <a:tbl>
              <a:tblPr firstRow="1" firstCol="1" bandRow="1">
                <a:tableStyleId>{5C22544A-7EE6-4342-B048-85BDC9FD1C3A}</a:tableStyleId>
              </a:tblPr>
              <a:tblGrid>
                <a:gridCol w="1964559">
                  <a:extLst>
                    <a:ext uri="{9D8B030D-6E8A-4147-A177-3AD203B41FA5}">
                      <a16:colId xmlns:a16="http://schemas.microsoft.com/office/drawing/2014/main" val="1169276476"/>
                    </a:ext>
                  </a:extLst>
                </a:gridCol>
                <a:gridCol w="669063">
                  <a:extLst>
                    <a:ext uri="{9D8B030D-6E8A-4147-A177-3AD203B41FA5}">
                      <a16:colId xmlns:a16="http://schemas.microsoft.com/office/drawing/2014/main" val="2314811095"/>
                    </a:ext>
                  </a:extLst>
                </a:gridCol>
                <a:gridCol w="668340">
                  <a:extLst>
                    <a:ext uri="{9D8B030D-6E8A-4147-A177-3AD203B41FA5}">
                      <a16:colId xmlns:a16="http://schemas.microsoft.com/office/drawing/2014/main" val="657131814"/>
                    </a:ext>
                  </a:extLst>
                </a:gridCol>
                <a:gridCol w="668340">
                  <a:extLst>
                    <a:ext uri="{9D8B030D-6E8A-4147-A177-3AD203B41FA5}">
                      <a16:colId xmlns:a16="http://schemas.microsoft.com/office/drawing/2014/main" val="1273206913"/>
                    </a:ext>
                  </a:extLst>
                </a:gridCol>
                <a:gridCol w="668340">
                  <a:extLst>
                    <a:ext uri="{9D8B030D-6E8A-4147-A177-3AD203B41FA5}">
                      <a16:colId xmlns:a16="http://schemas.microsoft.com/office/drawing/2014/main" val="977051556"/>
                    </a:ext>
                  </a:extLst>
                </a:gridCol>
                <a:gridCol w="605480">
                  <a:extLst>
                    <a:ext uri="{9D8B030D-6E8A-4147-A177-3AD203B41FA5}">
                      <a16:colId xmlns:a16="http://schemas.microsoft.com/office/drawing/2014/main" val="1887250895"/>
                    </a:ext>
                  </a:extLst>
                </a:gridCol>
                <a:gridCol w="605480">
                  <a:extLst>
                    <a:ext uri="{9D8B030D-6E8A-4147-A177-3AD203B41FA5}">
                      <a16:colId xmlns:a16="http://schemas.microsoft.com/office/drawing/2014/main" val="1346913830"/>
                    </a:ext>
                  </a:extLst>
                </a:gridCol>
                <a:gridCol w="701577">
                  <a:extLst>
                    <a:ext uri="{9D8B030D-6E8A-4147-A177-3AD203B41FA5}">
                      <a16:colId xmlns:a16="http://schemas.microsoft.com/office/drawing/2014/main" val="1122790586"/>
                    </a:ext>
                  </a:extLst>
                </a:gridCol>
              </a:tblGrid>
              <a:tr h="595793">
                <a:tc>
                  <a:txBody>
                    <a:bodyPr/>
                    <a:lstStyle/>
                    <a:p>
                      <a:pPr>
                        <a:lnSpc>
                          <a:spcPct val="107000"/>
                        </a:lnSpc>
                        <a:spcAft>
                          <a:spcPts val="0"/>
                        </a:spcAft>
                      </a:pPr>
                      <a:r>
                        <a:rPr lang="nl-NL" sz="1100" dirty="0">
                          <a:effectLst/>
                        </a:rPr>
                        <a:t>Ziekte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2</a:t>
                      </a:r>
                      <a:r>
                        <a:rPr lang="nl-NL" sz="1100" baseline="30000">
                          <a:effectLst/>
                        </a:rPr>
                        <a:t> </a:t>
                      </a:r>
                      <a:r>
                        <a:rPr lang="nl-NL" sz="1100">
                          <a:effectLst/>
                        </a:rPr>
                        <a:t>jaar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3 jaar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4 jaar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5 jaar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6 jaar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7 jaar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8 jaar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4473341"/>
                  </a:ext>
                </a:extLst>
              </a:tr>
              <a:tr h="308971">
                <a:tc>
                  <a:txBody>
                    <a:bodyPr/>
                    <a:lstStyle/>
                    <a:p>
                      <a:pPr>
                        <a:lnSpc>
                          <a:spcPct val="107000"/>
                        </a:lnSpc>
                        <a:spcAft>
                          <a:spcPts val="0"/>
                        </a:spcAft>
                      </a:pPr>
                      <a:r>
                        <a:rPr lang="nl-NL" sz="1100">
                          <a:effectLst/>
                        </a:rPr>
                        <a:t>Hondenziekte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3996838"/>
                  </a:ext>
                </a:extLst>
              </a:tr>
              <a:tr h="299004">
                <a:tc>
                  <a:txBody>
                    <a:bodyPr/>
                    <a:lstStyle/>
                    <a:p>
                      <a:pPr>
                        <a:lnSpc>
                          <a:spcPct val="107000"/>
                        </a:lnSpc>
                        <a:spcAft>
                          <a:spcPts val="0"/>
                        </a:spcAft>
                      </a:pPr>
                      <a:r>
                        <a:rPr lang="nl-NL" sz="1100">
                          <a:effectLst/>
                        </a:rPr>
                        <a:t>Parvo</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1864596"/>
                  </a:ext>
                </a:extLst>
              </a:tr>
              <a:tr h="299004">
                <a:tc>
                  <a:txBody>
                    <a:bodyPr/>
                    <a:lstStyle/>
                    <a:p>
                      <a:pPr>
                        <a:lnSpc>
                          <a:spcPct val="107000"/>
                        </a:lnSpc>
                        <a:spcAft>
                          <a:spcPts val="0"/>
                        </a:spcAft>
                      </a:pPr>
                      <a:r>
                        <a:rPr lang="nl-NL" sz="1100">
                          <a:effectLst/>
                        </a:rPr>
                        <a:t>Ziekte van Weil</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1105141"/>
                  </a:ext>
                </a:extLst>
              </a:tr>
              <a:tr h="595793">
                <a:tc>
                  <a:txBody>
                    <a:bodyPr/>
                    <a:lstStyle/>
                    <a:p>
                      <a:pPr>
                        <a:lnSpc>
                          <a:spcPct val="107000"/>
                        </a:lnSpc>
                        <a:spcAft>
                          <a:spcPts val="0"/>
                        </a:spcAft>
                      </a:pPr>
                      <a:r>
                        <a:rPr lang="nl-NL" sz="1100">
                          <a:effectLst/>
                        </a:rPr>
                        <a:t>Besmettelijke leverziekte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0035914"/>
                  </a:ext>
                </a:extLst>
              </a:tr>
              <a:tr h="299004">
                <a:tc>
                  <a:txBody>
                    <a:bodyPr/>
                    <a:lstStyle/>
                    <a:p>
                      <a:pPr>
                        <a:lnSpc>
                          <a:spcPct val="107000"/>
                        </a:lnSpc>
                        <a:spcAft>
                          <a:spcPts val="0"/>
                        </a:spcAft>
                      </a:pPr>
                      <a:r>
                        <a:rPr lang="nl-NL" sz="1100">
                          <a:effectLst/>
                        </a:rPr>
                        <a:t>Kennelhoest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x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x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x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x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x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x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100">
                          <a:effectLst/>
                        </a:rPr>
                        <a:t>( x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6971354"/>
                  </a:ext>
                </a:extLst>
              </a:tr>
              <a:tr h="299004">
                <a:tc>
                  <a:txBody>
                    <a:bodyPr/>
                    <a:lstStyle/>
                    <a:p>
                      <a:pPr>
                        <a:lnSpc>
                          <a:spcPct val="107000"/>
                        </a:lnSpc>
                        <a:spcAft>
                          <a:spcPts val="0"/>
                        </a:spcAft>
                      </a:pPr>
                      <a:r>
                        <a:rPr lang="nl-NL" sz="1100">
                          <a:effectLst/>
                        </a:rPr>
                        <a:t>Hondsdolheid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7">
                  <a:txBody>
                    <a:bodyPr/>
                    <a:lstStyle/>
                    <a:p>
                      <a:pPr>
                        <a:lnSpc>
                          <a:spcPct val="107000"/>
                        </a:lnSpc>
                        <a:spcAft>
                          <a:spcPts val="0"/>
                        </a:spcAft>
                      </a:pPr>
                      <a:r>
                        <a:rPr lang="nl-NL" sz="1100" dirty="0">
                          <a:effectLst/>
                        </a:rPr>
                        <a:t>Elke drie jaar voor landen binnen de EU</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2486875618"/>
                  </a:ext>
                </a:extLst>
              </a:tr>
            </a:tbl>
          </a:graphicData>
        </a:graphic>
      </p:graphicFrame>
    </p:spTree>
    <p:extLst>
      <p:ext uri="{BB962C8B-B14F-4D97-AF65-F5344CB8AC3E}">
        <p14:creationId xmlns:p14="http://schemas.microsoft.com/office/powerpoint/2010/main" val="961827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Entingschema kat</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115091420"/>
              </p:ext>
            </p:extLst>
          </p:nvPr>
        </p:nvGraphicFramePr>
        <p:xfrm>
          <a:off x="628651" y="2276873"/>
          <a:ext cx="6822439" cy="1969689"/>
        </p:xfrm>
        <a:graphic>
          <a:graphicData uri="http://schemas.openxmlformats.org/drawingml/2006/table">
            <a:tbl>
              <a:tblPr firstRow="1" firstCol="1" bandRow="1">
                <a:tableStyleId>{5C22544A-7EE6-4342-B048-85BDC9FD1C3A}</a:tableStyleId>
              </a:tblPr>
              <a:tblGrid>
                <a:gridCol w="1290305">
                  <a:extLst>
                    <a:ext uri="{9D8B030D-6E8A-4147-A177-3AD203B41FA5}">
                      <a16:colId xmlns:a16="http://schemas.microsoft.com/office/drawing/2014/main" val="2029807070"/>
                    </a:ext>
                  </a:extLst>
                </a:gridCol>
                <a:gridCol w="838886">
                  <a:extLst>
                    <a:ext uri="{9D8B030D-6E8A-4147-A177-3AD203B41FA5}">
                      <a16:colId xmlns:a16="http://schemas.microsoft.com/office/drawing/2014/main" val="1208823442"/>
                    </a:ext>
                  </a:extLst>
                </a:gridCol>
                <a:gridCol w="857695">
                  <a:extLst>
                    <a:ext uri="{9D8B030D-6E8A-4147-A177-3AD203B41FA5}">
                      <a16:colId xmlns:a16="http://schemas.microsoft.com/office/drawing/2014/main" val="931279365"/>
                    </a:ext>
                  </a:extLst>
                </a:gridCol>
                <a:gridCol w="617691">
                  <a:extLst>
                    <a:ext uri="{9D8B030D-6E8A-4147-A177-3AD203B41FA5}">
                      <a16:colId xmlns:a16="http://schemas.microsoft.com/office/drawing/2014/main" val="1072253126"/>
                    </a:ext>
                  </a:extLst>
                </a:gridCol>
                <a:gridCol w="555997">
                  <a:extLst>
                    <a:ext uri="{9D8B030D-6E8A-4147-A177-3AD203B41FA5}">
                      <a16:colId xmlns:a16="http://schemas.microsoft.com/office/drawing/2014/main" val="3355189133"/>
                    </a:ext>
                  </a:extLst>
                </a:gridCol>
                <a:gridCol w="639510">
                  <a:extLst>
                    <a:ext uri="{9D8B030D-6E8A-4147-A177-3AD203B41FA5}">
                      <a16:colId xmlns:a16="http://schemas.microsoft.com/office/drawing/2014/main" val="4257038131"/>
                    </a:ext>
                  </a:extLst>
                </a:gridCol>
                <a:gridCol w="640262">
                  <a:extLst>
                    <a:ext uri="{9D8B030D-6E8A-4147-A177-3AD203B41FA5}">
                      <a16:colId xmlns:a16="http://schemas.microsoft.com/office/drawing/2014/main" val="2650634524"/>
                    </a:ext>
                  </a:extLst>
                </a:gridCol>
                <a:gridCol w="1382093">
                  <a:extLst>
                    <a:ext uri="{9D8B030D-6E8A-4147-A177-3AD203B41FA5}">
                      <a16:colId xmlns:a16="http://schemas.microsoft.com/office/drawing/2014/main" val="1077576312"/>
                    </a:ext>
                  </a:extLst>
                </a:gridCol>
              </a:tblGrid>
              <a:tr h="656563">
                <a:tc>
                  <a:txBody>
                    <a:bodyPr/>
                    <a:lstStyle/>
                    <a:p>
                      <a:pP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9 weken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12 weken</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1 jaar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2 jaar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3 jaar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4 jaar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Vervolg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4308050"/>
                  </a:ext>
                </a:extLst>
              </a:tr>
              <a:tr h="656563">
                <a:tc>
                  <a:txBody>
                    <a:bodyPr/>
                    <a:lstStyle/>
                    <a:p>
                      <a:pPr>
                        <a:lnSpc>
                          <a:spcPct val="107000"/>
                        </a:lnSpc>
                        <a:spcAft>
                          <a:spcPts val="0"/>
                        </a:spcAft>
                      </a:pPr>
                      <a:r>
                        <a:rPr lang="nl-NL" sz="1100">
                          <a:effectLst/>
                        </a:rPr>
                        <a:t>Kattenziekte</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Om het jaar</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7306413"/>
                  </a:ext>
                </a:extLst>
              </a:tr>
              <a:tr h="656563">
                <a:tc>
                  <a:txBody>
                    <a:bodyPr/>
                    <a:lstStyle/>
                    <a:p>
                      <a:pPr>
                        <a:lnSpc>
                          <a:spcPct val="107000"/>
                        </a:lnSpc>
                        <a:spcAft>
                          <a:spcPts val="0"/>
                        </a:spcAft>
                      </a:pPr>
                      <a:r>
                        <a:rPr lang="nl-NL" sz="1100" dirty="0">
                          <a:effectLst/>
                        </a:rPr>
                        <a:t>Niesziekte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a:effectLst/>
                        </a:rPr>
                        <a:t>X</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100" dirty="0">
                          <a:effectLst/>
                        </a:rPr>
                        <a:t>Ieder jaar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9328175"/>
                  </a:ext>
                </a:extLst>
              </a:tr>
            </a:tbl>
          </a:graphicData>
        </a:graphic>
      </p:graphicFrame>
      <p:sp>
        <p:nvSpPr>
          <p:cNvPr id="5" name="Tekstvak 4"/>
          <p:cNvSpPr txBox="1"/>
          <p:nvPr/>
        </p:nvSpPr>
        <p:spPr>
          <a:xfrm>
            <a:off x="827584" y="4797875"/>
            <a:ext cx="7327726" cy="369332"/>
          </a:xfrm>
          <a:prstGeom prst="rect">
            <a:avLst/>
          </a:prstGeom>
          <a:noFill/>
        </p:spPr>
        <p:txBody>
          <a:bodyPr wrap="square" rtlCol="0">
            <a:spAutoFit/>
          </a:bodyPr>
          <a:lstStyle/>
          <a:p>
            <a:r>
              <a:rPr lang="nl-NL" dirty="0" smtClean="0"/>
              <a:t>Voordat honden en katten verkocht worden, moeten ze gevaccineerd zijn!</a:t>
            </a:r>
            <a:endParaRPr lang="nl-NL" dirty="0"/>
          </a:p>
        </p:txBody>
      </p:sp>
    </p:spTree>
    <p:extLst>
      <p:ext uri="{BB962C8B-B14F-4D97-AF65-F5344CB8AC3E}">
        <p14:creationId xmlns:p14="http://schemas.microsoft.com/office/powerpoint/2010/main" val="3013086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t>
            </a:r>
            <a:r>
              <a:rPr lang="nl-NL" dirty="0" smtClean="0"/>
              <a:t>accineren</a:t>
            </a:r>
            <a:endParaRPr lang="nl-NL" dirty="0"/>
          </a:p>
        </p:txBody>
      </p:sp>
      <p:sp>
        <p:nvSpPr>
          <p:cNvPr id="3" name="Tijdelijke aanduiding voor inhoud 2"/>
          <p:cNvSpPr>
            <a:spLocks noGrp="1"/>
          </p:cNvSpPr>
          <p:nvPr>
            <p:ph idx="1"/>
          </p:nvPr>
        </p:nvSpPr>
        <p:spPr/>
        <p:txBody>
          <a:bodyPr/>
          <a:lstStyle/>
          <a:p>
            <a:r>
              <a:rPr lang="nl-NL" dirty="0" smtClean="0"/>
              <a:t>Kun je een dier met een virus genezen </a:t>
            </a:r>
            <a:r>
              <a:rPr lang="nl-NL" dirty="0" err="1" smtClean="0"/>
              <a:t>d.m.v</a:t>
            </a:r>
            <a:r>
              <a:rPr lang="nl-NL" dirty="0" smtClean="0"/>
              <a:t> een vaccinatie?</a:t>
            </a:r>
          </a:p>
          <a:p>
            <a:r>
              <a:rPr lang="nl-NL" dirty="0" smtClean="0"/>
              <a:t>Een virus kun je</a:t>
            </a:r>
            <a:r>
              <a:rPr lang="nl-NL" b="1" dirty="0" smtClean="0"/>
              <a:t> niet </a:t>
            </a:r>
            <a:r>
              <a:rPr lang="nl-NL" dirty="0" smtClean="0"/>
              <a:t>genezen met vaccineren.</a:t>
            </a:r>
          </a:p>
          <a:p>
            <a:endParaRPr lang="nl-NL" dirty="0" smtClean="0"/>
          </a:p>
          <a:p>
            <a:r>
              <a:rPr lang="nl-NL" dirty="0" smtClean="0"/>
              <a:t>Stimulatie om antilichamen te maken.</a:t>
            </a:r>
          </a:p>
          <a:p>
            <a:endParaRPr lang="nl-NL" dirty="0" smtClean="0"/>
          </a:p>
          <a:p>
            <a:r>
              <a:rPr lang="nl-NL" dirty="0" smtClean="0"/>
              <a:t>Gaat niet lang mee, dus regelmatig herhalen.</a:t>
            </a:r>
            <a:endParaRPr lang="nl-NL" dirty="0"/>
          </a:p>
        </p:txBody>
      </p:sp>
    </p:spTree>
    <p:extLst>
      <p:ext uri="{BB962C8B-B14F-4D97-AF65-F5344CB8AC3E}">
        <p14:creationId xmlns:p14="http://schemas.microsoft.com/office/powerpoint/2010/main" val="78819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a:t>
            </a:r>
            <a:r>
              <a:rPr lang="nl-NL" dirty="0" smtClean="0"/>
              <a:t>accineren</a:t>
            </a:r>
            <a:endParaRPr lang="nl-NL" dirty="0"/>
          </a:p>
        </p:txBody>
      </p:sp>
      <p:sp>
        <p:nvSpPr>
          <p:cNvPr id="3" name="Tijdelijke aanduiding voor inhoud 2"/>
          <p:cNvSpPr>
            <a:spLocks noGrp="1"/>
          </p:cNvSpPr>
          <p:nvPr>
            <p:ph idx="1"/>
          </p:nvPr>
        </p:nvSpPr>
        <p:spPr/>
        <p:txBody>
          <a:bodyPr/>
          <a:lstStyle/>
          <a:p>
            <a:r>
              <a:rPr lang="nl-NL" dirty="0" smtClean="0"/>
              <a:t>Wanneer gaan wij vaccineren?</a:t>
            </a:r>
          </a:p>
          <a:p>
            <a:endParaRPr lang="nl-NL" dirty="0"/>
          </a:p>
          <a:p>
            <a:r>
              <a:rPr lang="nl-NL" dirty="0" smtClean="0"/>
              <a:t>Is een virus dodelijk? (</a:t>
            </a:r>
            <a:r>
              <a:rPr lang="nl-NL" dirty="0" err="1" smtClean="0"/>
              <a:t>Parvovirus</a:t>
            </a:r>
            <a:r>
              <a:rPr lang="nl-NL" dirty="0" smtClean="0"/>
              <a:t>) </a:t>
            </a:r>
          </a:p>
          <a:p>
            <a:r>
              <a:rPr lang="nl-NL" dirty="0" smtClean="0"/>
              <a:t>Wel vaccineren</a:t>
            </a:r>
          </a:p>
          <a:p>
            <a:r>
              <a:rPr lang="nl-NL" dirty="0" smtClean="0"/>
              <a:t>Kans op een epidemie? (Q-koorts)</a:t>
            </a:r>
          </a:p>
          <a:p>
            <a:r>
              <a:rPr lang="nl-NL" dirty="0" smtClean="0"/>
              <a:t>Wel vaccineren</a:t>
            </a:r>
          </a:p>
          <a:p>
            <a:r>
              <a:rPr lang="nl-NL" dirty="0" smtClean="0"/>
              <a:t>Komt er een ziekte in een regio al een tijd niet meer voor?</a:t>
            </a:r>
          </a:p>
          <a:p>
            <a:r>
              <a:rPr lang="nl-NL" dirty="0" smtClean="0"/>
              <a:t>Niet vaccineren? Toch een uitbraak mogelijk.</a:t>
            </a:r>
          </a:p>
          <a:p>
            <a:r>
              <a:rPr lang="nl-NL" dirty="0" smtClean="0"/>
              <a:t>Voorbeeld veel/weinig paraplu’s</a:t>
            </a:r>
          </a:p>
          <a:p>
            <a:endParaRPr lang="nl-NL" dirty="0"/>
          </a:p>
        </p:txBody>
      </p:sp>
    </p:spTree>
    <p:extLst>
      <p:ext uri="{BB962C8B-B14F-4D97-AF65-F5344CB8AC3E}">
        <p14:creationId xmlns:p14="http://schemas.microsoft.com/office/powerpoint/2010/main" val="62736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aGroeneWelle">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GroeneWelle" id="{A8BEE0FB-38C3-4FEC-B52F-A86B5A124A0D}" vid="{9FCEBECE-6A5D-4E73-A5B5-727B07B84B86}"/>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ACABA36230104282BDC8E5F930D341" ma:contentTypeVersion="0" ma:contentTypeDescription="Een nieuw document maken." ma:contentTypeScope="" ma:versionID="162ddedf37c2ca1f4ead0d522f3495a8">
  <xsd:schema xmlns:xsd="http://www.w3.org/2001/XMLSchema" xmlns:xs="http://www.w3.org/2001/XMLSchema" xmlns:p="http://schemas.microsoft.com/office/2006/metadata/properties" targetNamespace="http://schemas.microsoft.com/office/2006/metadata/properties" ma:root="true" ma:fieldsID="6f7cbce1935299b273e02fa1d321b73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22A9F86-1AEF-4968-89CD-9AD3F8A93B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060691B-BBA3-4E7A-8D0D-9C09CA04A221}">
  <ds:schemaRefs>
    <ds:schemaRef ds:uri="http://schemas.microsoft.com/sharepoint/v3/contenttype/forms"/>
  </ds:schemaRefs>
</ds:datastoreItem>
</file>

<file path=customXml/itemProps3.xml><?xml version="1.0" encoding="utf-8"?>
<ds:datastoreItem xmlns:ds="http://schemas.openxmlformats.org/officeDocument/2006/customXml" ds:itemID="{9EACD6CC-38CC-4C15-BEAC-3C4773734664}">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ThemaGroeneWelle</Template>
  <TotalTime>3326</TotalTime>
  <Words>921</Words>
  <Application>Microsoft Office PowerPoint</Application>
  <PresentationFormat>Diavoorstelling (4:3)</PresentationFormat>
  <Paragraphs>220</Paragraphs>
  <Slides>15</Slides>
  <Notes>5</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15</vt:i4>
      </vt:variant>
    </vt:vector>
  </HeadingPairs>
  <TitlesOfParts>
    <vt:vector size="21" baseType="lpstr">
      <vt:lpstr>Arial</vt:lpstr>
      <vt:lpstr>Calibri</vt:lpstr>
      <vt:lpstr>Calibri Light</vt:lpstr>
      <vt:lpstr>Times New Roman</vt:lpstr>
      <vt:lpstr>Wingdings</vt:lpstr>
      <vt:lpstr>ThemaGroeneWelle</vt:lpstr>
      <vt:lpstr>Entingen en ontwormen</vt:lpstr>
      <vt:lpstr>Lesdoel</vt:lpstr>
      <vt:lpstr>Quarantaine vs ziekenboeg </vt:lpstr>
      <vt:lpstr>Vaccineren</vt:lpstr>
      <vt:lpstr>Entingschema hond 1e levensjaar</vt:lpstr>
      <vt:lpstr>Entingschema oudere hond</vt:lpstr>
      <vt:lpstr>Entingschema kat</vt:lpstr>
      <vt:lpstr>Vaccineren</vt:lpstr>
      <vt:lpstr>Vaccineren</vt:lpstr>
      <vt:lpstr>Bloedtiter</vt:lpstr>
      <vt:lpstr>Levende, verzwakte en dode vaccins</vt:lpstr>
      <vt:lpstr>Levende, verzwakte en dode vaccins</vt:lpstr>
      <vt:lpstr>Ontwormen</vt:lpstr>
      <vt:lpstr>Enting en ontworming van het konijn</vt:lpstr>
      <vt:lpstr>Afsluiting</vt:lpstr>
    </vt:vector>
  </TitlesOfParts>
  <Company>Ibridge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Voortplanting Rund</dc:title>
  <dc:creator>Leussen, Machiel van</dc:creator>
  <cp:lastModifiedBy>Nikki Pots</cp:lastModifiedBy>
  <cp:revision>115</cp:revision>
  <cp:lastPrinted>2017-10-16T11:43:21Z</cp:lastPrinted>
  <dcterms:created xsi:type="dcterms:W3CDTF">2015-01-18T18:51:52Z</dcterms:created>
  <dcterms:modified xsi:type="dcterms:W3CDTF">2018-10-30T11:40:56Z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0x0101001FACABA36230104282BDC8E5F930D341</vt:lpwstr>
  </property>
  <property fmtid="{D5CDD505-2E9C-101B-9397-08002B2CF9AE}" pid="3" name="IsMyDocuments">
    <vt:bool>true</vt:bool>
  </property>
</Properties>
</file>